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66" r:id="rId4"/>
    <p:sldId id="270" r:id="rId5"/>
    <p:sldId id="267" r:id="rId6"/>
    <p:sldId id="268" r:id="rId7"/>
    <p:sldId id="271" r:id="rId8"/>
    <p:sldId id="272" r:id="rId9"/>
    <p:sldId id="273" r:id="rId10"/>
    <p:sldId id="260" r:id="rId11"/>
    <p:sldId id="261" r:id="rId12"/>
    <p:sldId id="274" r:id="rId13"/>
    <p:sldId id="278" r:id="rId14"/>
    <p:sldId id="262" r:id="rId15"/>
    <p:sldId id="275" r:id="rId16"/>
    <p:sldId id="263" r:id="rId17"/>
    <p:sldId id="276" r:id="rId18"/>
    <p:sldId id="264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7/13/15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354E615F-8F92-4742-945F-7DB58A13EF49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4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55773ABE-4A76-9A4F-8581-C72E7840FCFE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5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5BA470CA-511A-924D-BD5D-AD4643AEF8F1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6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2, Slide </a:t>
            </a:r>
            <a:fld id="{1083EDDF-2869-DD4F-A230-F3A014B73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552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Newton’s First Law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Newton’s Second Law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8010"/>
            <a:ext cx="7772400" cy="1470025"/>
          </a:xfrm>
        </p:spPr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8394"/>
            <a:ext cx="9013067" cy="5227769"/>
          </a:xfrm>
        </p:spPr>
        <p:txBody>
          <a:bodyPr/>
          <a:lstStyle/>
          <a:p>
            <a:r>
              <a:rPr lang="en-US" sz="2400" dirty="0"/>
              <a:t>You push a hockey puck that is initially at rest on slick ice by applying a constant force until the puck reaches a final velocity of 1 m/s. On the second attempt, you want the hockey puck to reach the same final velocity by applying a force that is twice as </a:t>
            </a:r>
            <a:r>
              <a:rPr lang="en-US" sz="2400" dirty="0" smtClean="0"/>
              <a:t>large.  Therefore</a:t>
            </a:r>
            <a:r>
              <a:rPr lang="en-US" sz="2400" dirty="0"/>
              <a:t>, you must exert the force for a time interval that </a:t>
            </a:r>
            <a:r>
              <a:rPr lang="en-US" sz="2400" dirty="0" smtClean="0"/>
              <a:t>is</a:t>
            </a:r>
            <a:endParaRPr lang="en-US" sz="2400" dirty="0"/>
          </a:p>
          <a:p>
            <a:pPr lvl="1"/>
            <a:r>
              <a:rPr lang="en-US" dirty="0"/>
              <a:t>shorter than the time interval of your first attempt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/>
              <a:t>longer than the time interval of your first attempt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dirty="0"/>
              <a:t>the same as the time interval of your first attempt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6" y="5119767"/>
            <a:ext cx="1797734" cy="13491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0425" y="2906875"/>
            <a:ext cx="8346375" cy="83801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9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the hockey puck has reached the final velocity, you suddenly stop pushing it. The hockey puck:</a:t>
            </a:r>
          </a:p>
          <a:p>
            <a:endParaRPr lang="en-US" dirty="0"/>
          </a:p>
          <a:p>
            <a:pPr lvl="1"/>
            <a:r>
              <a:rPr lang="en-US" dirty="0"/>
              <a:t>stops abruptly</a:t>
            </a:r>
          </a:p>
          <a:p>
            <a:pPr lvl="1"/>
            <a:r>
              <a:rPr lang="en-US" dirty="0"/>
              <a:t>reduces speed gradually</a:t>
            </a:r>
          </a:p>
          <a:p>
            <a:pPr lvl="1"/>
            <a:r>
              <a:rPr lang="en-US" dirty="0"/>
              <a:t>continues at constant velocity</a:t>
            </a:r>
          </a:p>
          <a:p>
            <a:pPr lvl="1"/>
            <a:r>
              <a:rPr lang="en-US" dirty="0"/>
              <a:t>increases speed gradually</a:t>
            </a:r>
          </a:p>
          <a:p>
            <a:pPr lvl="1"/>
            <a:r>
              <a:rPr lang="en-US" dirty="0"/>
              <a:t>reduces speed abruptly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066" y="4438877"/>
            <a:ext cx="1797734" cy="13491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6315" y="3600859"/>
            <a:ext cx="4464799" cy="43210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6315" y="4180633"/>
            <a:ext cx="5001623" cy="43210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79281" y="3103415"/>
            <a:ext cx="17075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Common </a:t>
            </a:r>
          </a:p>
          <a:p>
            <a:r>
              <a:rPr lang="en-US" sz="3200" dirty="0" smtClean="0"/>
              <a:t>answers</a:t>
            </a:r>
            <a:endParaRPr lang="en-US" sz="3200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323585" y="3485573"/>
            <a:ext cx="1565481" cy="33774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747939" y="3823322"/>
            <a:ext cx="1141127" cy="52618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333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544816"/>
            <a:ext cx="8551333" cy="5227769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chemeClr val="bg1"/>
                </a:solidFill>
              </a:rPr>
              <a:t>T</a:t>
            </a:r>
          </a:p>
          <a:p>
            <a:pPr lvl="1"/>
            <a:r>
              <a:rPr lang="en-US" dirty="0" smtClean="0"/>
              <a:t>The puck reduces speed gradually</a:t>
            </a:r>
          </a:p>
          <a:p>
            <a:pPr lvl="2"/>
            <a:r>
              <a:rPr lang="en-US" dirty="0" smtClean="0"/>
              <a:t>Student Explanation</a:t>
            </a:r>
          </a:p>
          <a:p>
            <a:pPr lvl="1"/>
            <a:r>
              <a:rPr lang="en-US" dirty="0" smtClean="0"/>
              <a:t>The puck continues at a constant velocity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32233" y="3479285"/>
            <a:ext cx="6012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REVOTE!</a:t>
            </a:r>
          </a:p>
          <a:p>
            <a:pPr algn="ctr"/>
            <a:r>
              <a:rPr lang="en-US" sz="3200" dirty="0" smtClean="0"/>
              <a:t>Talk to a nearby student, and explain your answer to each other. </a:t>
            </a:r>
            <a:endParaRPr lang="en-US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32233" y="5048945"/>
            <a:ext cx="63930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Which explanation is most consistent </a:t>
            </a:r>
          </a:p>
          <a:p>
            <a:pPr algn="ctr"/>
            <a:r>
              <a:rPr lang="en-US" sz="3200" dirty="0" smtClean="0"/>
              <a:t>with Newton’s Second Law?</a:t>
            </a:r>
            <a:endParaRPr lang="en-US" sz="3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21535" y="2094046"/>
            <a:ext cx="7525982" cy="851128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1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Kinds of Forces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008000"/>
                </a:solidFill>
                <a:latin typeface="Calibri" charset="0"/>
                <a:cs typeface="Arial" charset="0"/>
              </a:rPr>
              <a:t>Weight  (W = mg):  </a:t>
            </a:r>
            <a:r>
              <a:rPr lang="en-US" dirty="0">
                <a:solidFill>
                  <a:srgbClr val="008000"/>
                </a:solidFill>
                <a:latin typeface="Calibri" charset="0"/>
                <a:cs typeface="Arial" charset="0"/>
              </a:rPr>
              <a:t>always points down</a:t>
            </a:r>
          </a:p>
          <a:p>
            <a:pPr eaLnBrk="1" hangingPunct="1"/>
            <a:endParaRPr lang="en-US" b="1" dirty="0" smtClean="0">
              <a:latin typeface="Calibri" charset="0"/>
              <a:cs typeface="Arial" charset="0"/>
            </a:endParaRPr>
          </a:p>
          <a:p>
            <a:pPr eaLnBrk="1" hangingPunct="1"/>
            <a:r>
              <a:rPr lang="en-US" b="1" dirty="0" smtClean="0">
                <a:solidFill>
                  <a:srgbClr val="660066"/>
                </a:solidFill>
                <a:latin typeface="Calibri" charset="0"/>
                <a:cs typeface="Arial" charset="0"/>
              </a:rPr>
              <a:t>Normal </a:t>
            </a:r>
            <a:r>
              <a:rPr lang="en-US" b="1" dirty="0">
                <a:solidFill>
                  <a:srgbClr val="660066"/>
                </a:solidFill>
                <a:latin typeface="Calibri" charset="0"/>
                <a:cs typeface="Arial" charset="0"/>
              </a:rPr>
              <a:t>Force (N): </a:t>
            </a:r>
            <a:r>
              <a:rPr lang="en-US" sz="2700" dirty="0">
                <a:solidFill>
                  <a:srgbClr val="660066"/>
                </a:solidFill>
                <a:latin typeface="Calibri" charset="0"/>
                <a:cs typeface="Arial" charset="0"/>
              </a:rPr>
              <a:t>Perpendicular to Surface of Contact</a:t>
            </a:r>
          </a:p>
          <a:p>
            <a:pPr eaLnBrk="1" hangingPunct="1"/>
            <a:endParaRPr lang="en-US" sz="2900" b="1" dirty="0" smtClean="0">
              <a:latin typeface="Calibri" charset="0"/>
              <a:cs typeface="Arial" charset="0"/>
            </a:endParaRPr>
          </a:p>
          <a:p>
            <a:pPr eaLnBrk="1" hangingPunct="1"/>
            <a:r>
              <a:rPr lang="en-US" sz="2900" b="1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Tension </a:t>
            </a:r>
            <a:r>
              <a:rPr lang="en-US" sz="2900" b="1" dirty="0">
                <a:solidFill>
                  <a:srgbClr val="FF0000"/>
                </a:solidFill>
                <a:latin typeface="Calibri" charset="0"/>
                <a:cs typeface="Arial" charset="0"/>
              </a:rPr>
              <a:t>(T):  </a:t>
            </a:r>
            <a:r>
              <a:rPr lang="en-US" sz="2900" dirty="0">
                <a:solidFill>
                  <a:srgbClr val="FF0000"/>
                </a:solidFill>
                <a:latin typeface="Calibri" charset="0"/>
                <a:cs typeface="Arial" charset="0"/>
              </a:rPr>
              <a:t>Tautness of a rope or string</a:t>
            </a:r>
            <a:endParaRPr lang="en-US" sz="2900" b="1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pPr eaLnBrk="1" hangingPunct="1"/>
            <a:endParaRPr lang="en-US" sz="2900" b="1" dirty="0" smtClean="0">
              <a:latin typeface="Calibri" charset="0"/>
              <a:cs typeface="Arial" charset="0"/>
            </a:endParaRPr>
          </a:p>
          <a:p>
            <a:pPr eaLnBrk="1" hangingPunct="1"/>
            <a:r>
              <a:rPr lang="en-US" sz="2900" b="1" dirty="0" smtClean="0">
                <a:solidFill>
                  <a:srgbClr val="0000FF"/>
                </a:solidFill>
                <a:latin typeface="Calibri" charset="0"/>
                <a:cs typeface="Arial" charset="0"/>
              </a:rPr>
              <a:t>Applied </a:t>
            </a:r>
            <a:r>
              <a:rPr lang="en-US" sz="2900" b="1" dirty="0">
                <a:solidFill>
                  <a:srgbClr val="0000FF"/>
                </a:solidFill>
                <a:latin typeface="Calibri" charset="0"/>
                <a:cs typeface="Arial" charset="0"/>
              </a:rPr>
              <a:t>Force (</a:t>
            </a:r>
            <a:r>
              <a:rPr lang="en-US" sz="2900" b="1" dirty="0" err="1">
                <a:solidFill>
                  <a:srgbClr val="0000FF"/>
                </a:solidFill>
                <a:latin typeface="Calibri" charset="0"/>
                <a:cs typeface="Arial" charset="0"/>
              </a:rPr>
              <a:t>F</a:t>
            </a:r>
            <a:r>
              <a:rPr lang="en-US" sz="2900" b="1" baseline="-25000" dirty="0" err="1">
                <a:solidFill>
                  <a:srgbClr val="0000FF"/>
                </a:solidFill>
                <a:latin typeface="Calibri" charset="0"/>
                <a:cs typeface="Arial" charset="0"/>
              </a:rPr>
              <a:t>whatever</a:t>
            </a:r>
            <a:r>
              <a:rPr lang="en-US" sz="2900" b="1" dirty="0">
                <a:solidFill>
                  <a:srgbClr val="0000FF"/>
                </a:solidFill>
                <a:latin typeface="Calibri" charset="0"/>
                <a:cs typeface="Arial" charset="0"/>
              </a:rPr>
              <a:t>): </a:t>
            </a:r>
            <a:r>
              <a:rPr lang="en-US" sz="2900" dirty="0">
                <a:solidFill>
                  <a:srgbClr val="0000FF"/>
                </a:solidFill>
                <a:latin typeface="Calibri" charset="0"/>
                <a:cs typeface="Arial" charset="0"/>
              </a:rPr>
              <a:t> hand, hammer, kick, etc. </a:t>
            </a:r>
          </a:p>
          <a:p>
            <a:pPr eaLnBrk="1" hangingPunct="1"/>
            <a:endParaRPr lang="en-US" sz="2900" dirty="0">
              <a:latin typeface="Calibri" charset="0"/>
              <a:cs typeface="Arial" charset="0"/>
            </a:endParaRPr>
          </a:p>
          <a:p>
            <a:pPr eaLnBrk="1" hangingPunct="1"/>
            <a:r>
              <a:rPr lang="en-US" sz="2900" dirty="0" smtClean="0">
                <a:latin typeface="Calibri" charset="0"/>
                <a:cs typeface="Arial" charset="0"/>
              </a:rPr>
              <a:t>		Always </a:t>
            </a:r>
            <a:r>
              <a:rPr lang="en-US" sz="2900" dirty="0">
                <a:latin typeface="Calibri" charset="0"/>
                <a:cs typeface="Arial" charset="0"/>
              </a:rPr>
              <a:t>Measured in </a:t>
            </a:r>
            <a:r>
              <a:rPr lang="en-US" sz="2900" dirty="0" err="1">
                <a:latin typeface="Calibri" charset="0"/>
                <a:cs typeface="Arial" charset="0"/>
              </a:rPr>
              <a:t>Newtons</a:t>
            </a:r>
            <a:r>
              <a:rPr lang="en-US" sz="2900" dirty="0">
                <a:latin typeface="Calibri" charset="0"/>
                <a:cs typeface="Arial" charset="0"/>
              </a:rPr>
              <a:t> (N)!</a:t>
            </a:r>
          </a:p>
        </p:txBody>
      </p:sp>
    </p:spTree>
    <p:extLst>
      <p:ext uri="{BB962C8B-B14F-4D97-AF65-F5344CB8AC3E}">
        <p14:creationId xmlns:p14="http://schemas.microsoft.com/office/powerpoint/2010/main" val="378123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8394"/>
            <a:ext cx="8382000" cy="52277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mass of the Mars exploration rover is 1,063 kg. The gravity on Mars is about 0.38 that of </a:t>
            </a:r>
            <a:r>
              <a:rPr lang="en-US" dirty="0" smtClean="0"/>
              <a:t>Earth.  Where </a:t>
            </a:r>
            <a:r>
              <a:rPr lang="en-US" dirty="0"/>
              <a:t>would the normal force exerted on the rover when it rests on the surface of the planet be greater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On Mars</a:t>
            </a:r>
          </a:p>
          <a:p>
            <a:pPr lvl="1"/>
            <a:r>
              <a:rPr lang="en-US" dirty="0"/>
              <a:t>On Earth</a:t>
            </a:r>
          </a:p>
          <a:p>
            <a:pPr lvl="1"/>
            <a:r>
              <a:rPr lang="en-US" dirty="0"/>
              <a:t>Same on both because the mass is always the same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140" y="3060642"/>
            <a:ext cx="1831250" cy="13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5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 Explanation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99924" y="3373648"/>
            <a:ext cx="2640738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857257" y="3373648"/>
            <a:ext cx="2640738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67275" y="3387158"/>
            <a:ext cx="16109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Earth</a:t>
            </a:r>
          </a:p>
          <a:p>
            <a:pPr algn="ctr"/>
            <a:r>
              <a:rPr lang="en-US" sz="3200" dirty="0" smtClean="0">
                <a:solidFill>
                  <a:srgbClr val="0000FF"/>
                </a:solidFill>
              </a:rPr>
              <a:t>(more g)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1705" y="3414178"/>
            <a:ext cx="1338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Mars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(less g)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59352" y="2657620"/>
            <a:ext cx="1229559" cy="52688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248515" y="3184509"/>
            <a:ext cx="229698" cy="189139"/>
          </a:xfrm>
          <a:prstGeom prst="ellipse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07393" y="3184509"/>
            <a:ext cx="229698" cy="189139"/>
          </a:xfrm>
          <a:prstGeom prst="ellipse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89765" y="2657620"/>
            <a:ext cx="1229559" cy="52688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678928" y="3184509"/>
            <a:ext cx="229698" cy="189139"/>
          </a:xfrm>
          <a:prstGeom prst="ellipse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37806" y="3184509"/>
            <a:ext cx="229698" cy="189139"/>
          </a:xfrm>
          <a:prstGeom prst="ellipse">
            <a:avLst/>
          </a:prstGeom>
          <a:noFill/>
          <a:ln w="381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18792" y="864638"/>
            <a:ext cx="67185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Mass of Rover will always be the same!</a:t>
            </a:r>
            <a:endParaRPr lang="en-US" sz="3200" dirty="0" smtClean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630034" y="3387158"/>
            <a:ext cx="27023" cy="96305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01999" y="4350211"/>
            <a:ext cx="12751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W=mg</a:t>
            </a:r>
            <a:endParaRPr lang="en-US" sz="3200" dirty="0" smtClean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116036" y="3373648"/>
            <a:ext cx="0" cy="47669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28405" y="3771878"/>
            <a:ext cx="100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W=mg</a:t>
            </a:r>
            <a:endParaRPr lang="en-US" sz="24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867275" y="5384663"/>
            <a:ext cx="74132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 normal force balances with the weight. </a:t>
            </a:r>
            <a:endParaRPr lang="en-US" sz="3200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630034" y="1681057"/>
            <a:ext cx="0" cy="97656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48515" y="1449414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n</a:t>
            </a:r>
            <a:endParaRPr lang="en-US" sz="3200" dirty="0" smtClean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6106181" y="2180927"/>
            <a:ext cx="0" cy="46692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932996" y="1767481"/>
            <a:ext cx="3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</a:t>
            </a:r>
            <a:endParaRPr lang="en-US" sz="2400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2101999" y="5809288"/>
            <a:ext cx="54605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THIS IS NOT ALWAYS THE CASE!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>
            <a:stCxn id="38" idx="1"/>
          </p:cNvCxnSpPr>
          <p:nvPr/>
        </p:nvCxnSpPr>
        <p:spPr>
          <a:xfrm flipH="1" flipV="1">
            <a:off x="1756513" y="5969439"/>
            <a:ext cx="345486" cy="13223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8" idx="3"/>
          </p:cNvCxnSpPr>
          <p:nvPr/>
        </p:nvCxnSpPr>
        <p:spPr>
          <a:xfrm flipV="1">
            <a:off x="7562548" y="5969439"/>
            <a:ext cx="301224" cy="132237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16117" y="1449414"/>
            <a:ext cx="3458979" cy="3630336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59187" y="1596151"/>
            <a:ext cx="5415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B!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58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9" grpId="0"/>
      <p:bldP spid="25" grpId="0"/>
      <p:bldP spid="26" grpId="0"/>
      <p:bldP spid="31" grpId="0"/>
      <p:bldP spid="37" grpId="0"/>
      <p:bldP spid="38" grpId="0"/>
      <p:bldP spid="45" grpId="0" animBg="1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98394"/>
            <a:ext cx="8839200" cy="5227769"/>
          </a:xfrm>
        </p:spPr>
        <p:txBody>
          <a:bodyPr/>
          <a:lstStyle/>
          <a:p>
            <a:r>
              <a:rPr lang="en-US" sz="2800" dirty="0"/>
              <a:t>You pull a box with a rope along a frictionless table as shown in the figure below. How does the magnitude of the normal force compare to the weight of the box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 smtClean="0"/>
              <a:t>magnitude </a:t>
            </a:r>
            <a:r>
              <a:rPr lang="en-US" sz="2400" dirty="0"/>
              <a:t>of the normal force =</a:t>
            </a:r>
            <a:r>
              <a:rPr lang="en-US" sz="2400" dirty="0" smtClean="0"/>
              <a:t> </a:t>
            </a:r>
            <a:r>
              <a:rPr lang="en-US" sz="2400" dirty="0"/>
              <a:t>the weight of the </a:t>
            </a:r>
            <a:r>
              <a:rPr lang="en-US" sz="2400" dirty="0" smtClean="0"/>
              <a:t>box	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  <a:p>
            <a:pPr lvl="1"/>
            <a:r>
              <a:rPr lang="en-US" sz="2400" dirty="0" smtClean="0"/>
              <a:t>magnitude </a:t>
            </a:r>
            <a:r>
              <a:rPr lang="en-US" sz="2400" dirty="0"/>
              <a:t>of the normal force </a:t>
            </a:r>
            <a:r>
              <a:rPr lang="en-US" sz="2400" dirty="0" smtClean="0"/>
              <a:t>&gt; the </a:t>
            </a:r>
            <a:r>
              <a:rPr lang="en-US" sz="2400" dirty="0"/>
              <a:t>weight of the </a:t>
            </a:r>
            <a:r>
              <a:rPr lang="en-US" sz="2400" dirty="0" smtClean="0"/>
              <a:t>box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  <a:p>
            <a:pPr lvl="1"/>
            <a:r>
              <a:rPr lang="en-US" sz="2400" dirty="0" smtClean="0"/>
              <a:t>magnitude </a:t>
            </a:r>
            <a:r>
              <a:rPr lang="en-US" sz="2400" dirty="0"/>
              <a:t>of the normal force </a:t>
            </a:r>
            <a:r>
              <a:rPr lang="en-US" sz="2400" dirty="0" smtClean="0"/>
              <a:t>&lt; the </a:t>
            </a:r>
            <a:r>
              <a:rPr lang="en-US" sz="2400" dirty="0"/>
              <a:t>weight of the </a:t>
            </a:r>
            <a:r>
              <a:rPr lang="en-US" sz="2400" dirty="0" smtClean="0"/>
              <a:t>box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287" y="4645541"/>
            <a:ext cx="2305667" cy="16508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912" y="4434965"/>
            <a:ext cx="2253478" cy="16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69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 Explanation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2770" y="2581927"/>
            <a:ext cx="1162001" cy="999738"/>
          </a:xfrm>
          <a:prstGeom prst="rect">
            <a:avLst/>
          </a:prstGeom>
          <a:gradFill flip="none" rotWithShape="1">
            <a:gsLst>
              <a:gs pos="29000">
                <a:schemeClr val="tx1">
                  <a:lumMod val="50000"/>
                  <a:lumOff val="50000"/>
                </a:schemeClr>
              </a:gs>
              <a:gs pos="83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65583" y="3581665"/>
            <a:ext cx="2640738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224771" y="1423914"/>
            <a:ext cx="1959187" cy="115801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14000" y="1545505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  <a:endParaRPr lang="en-US" sz="3200" dirty="0" smtClean="0"/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>
            <a:off x="1643771" y="3581665"/>
            <a:ext cx="27023" cy="158451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68896" y="5184518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</a:t>
            </a:r>
            <a:endParaRPr lang="en-US" sz="3200" dirty="0" smtClean="0"/>
          </a:p>
        </p:txBody>
      </p:sp>
      <p:cxnSp>
        <p:nvCxnSpPr>
          <p:cNvPr id="15" name="Straight Arrow Connector 14"/>
          <p:cNvCxnSpPr>
            <a:stCxn id="4" idx="0"/>
          </p:cNvCxnSpPr>
          <p:nvPr/>
        </p:nvCxnSpPr>
        <p:spPr>
          <a:xfrm flipV="1">
            <a:off x="1643771" y="1329345"/>
            <a:ext cx="27023" cy="125258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70659" y="839138"/>
            <a:ext cx="400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</a:t>
            </a:r>
            <a:endParaRPr lang="en-US" sz="32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366962" y="1124639"/>
            <a:ext cx="32837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u="sng" dirty="0" smtClean="0"/>
              <a:t>Y direction</a:t>
            </a:r>
            <a:r>
              <a:rPr lang="en-US" sz="3200" dirty="0" smtClean="0"/>
              <a:t>: </a:t>
            </a:r>
            <a:r>
              <a:rPr lang="en-US" sz="3200" dirty="0" err="1" smtClean="0"/>
              <a:t>F</a:t>
            </a:r>
            <a:r>
              <a:rPr lang="en-US" sz="3200" baseline="-25000" dirty="0" err="1" smtClean="0"/>
              <a:t>ext</a:t>
            </a:r>
            <a:r>
              <a:rPr lang="en-US" sz="3200" dirty="0" smtClean="0"/>
              <a:t>=0</a:t>
            </a:r>
          </a:p>
          <a:p>
            <a:pPr algn="ctr"/>
            <a:r>
              <a:rPr lang="en-US" sz="2400" dirty="0" smtClean="0"/>
              <a:t> (since no y-acceleration)</a:t>
            </a:r>
            <a:endParaRPr lang="en-US" sz="24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623724" y="2576560"/>
            <a:ext cx="24669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 + T</a:t>
            </a:r>
            <a:r>
              <a:rPr lang="en-US" sz="3200" baseline="-25000" dirty="0"/>
              <a:t>y</a:t>
            </a:r>
            <a:r>
              <a:rPr lang="en-US" sz="3200" dirty="0" smtClean="0"/>
              <a:t> – W = 0</a:t>
            </a:r>
            <a:endParaRPr lang="en-US" sz="3200" dirty="0" smtClean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224771" y="2581927"/>
            <a:ext cx="1959187" cy="0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183958" y="1423914"/>
            <a:ext cx="0" cy="1158013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71998" y="2581927"/>
            <a:ext cx="5052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T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x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83958" y="1703776"/>
            <a:ext cx="5180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T</a:t>
            </a:r>
            <a:r>
              <a:rPr lang="en-US" sz="3200" baseline="-25000" dirty="0" smtClean="0">
                <a:solidFill>
                  <a:srgbClr val="0000FF"/>
                </a:solidFill>
              </a:rPr>
              <a:t>y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56948" y="3449875"/>
            <a:ext cx="18004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 = W - T</a:t>
            </a:r>
            <a:r>
              <a:rPr lang="en-US" sz="3200" baseline="-25000" dirty="0" smtClean="0"/>
              <a:t>y</a:t>
            </a:r>
            <a:endParaRPr lang="en-US" sz="32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6252530" y="4861352"/>
            <a:ext cx="1276611" cy="64633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dirty="0" smtClean="0"/>
              <a:t>n &lt; W</a:t>
            </a:r>
            <a:endParaRPr lang="en-US" sz="36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4254377" y="5769294"/>
            <a:ext cx="43963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Consistent with answer C 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5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6" grpId="0"/>
      <p:bldP spid="20" grpId="0"/>
      <p:bldP spid="27" grpId="0"/>
      <p:bldP spid="28" grpId="0"/>
      <p:bldP spid="30" grpId="0"/>
      <p:bldP spid="31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You are lowering a box attached to a rope straight down at a constant speed, which </a:t>
            </a:r>
            <a:r>
              <a:rPr lang="en-US" sz="2800" dirty="0" smtClean="0"/>
              <a:t>of </a:t>
            </a:r>
            <a:r>
              <a:rPr lang="en-US" sz="2800" dirty="0"/>
              <a:t>the following corresponds to the free body diagram of the box?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90192"/>
            <a:ext cx="1085855" cy="3180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466" y="2435490"/>
            <a:ext cx="1211553" cy="35168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2935" y="2330738"/>
            <a:ext cx="1240276" cy="30299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5154" y="5895330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90101" y="5490694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3369" y="4899009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418305" y="2330738"/>
            <a:ext cx="4268495" cy="3029936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01048" y="2398655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  <a:endParaRPr lang="en-US" sz="3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213461" y="3971932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</a:t>
            </a:r>
            <a:endParaRPr lang="en-US" sz="32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9548" y="2435490"/>
            <a:ext cx="1633232" cy="122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7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isn’t answer A correct?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504" y="2009395"/>
            <a:ext cx="1085855" cy="31800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2365" y="2301783"/>
            <a:ext cx="3846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586924" y="3890872"/>
            <a:ext cx="5497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</a:t>
            </a: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31498" y="2409863"/>
            <a:ext cx="5601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v?</a:t>
            </a: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761674" y="2579140"/>
            <a:ext cx="4183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Only forces should be placed    	on a free body diagram</a:t>
            </a:r>
            <a:endParaRPr lang="en-US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060201" y="4045118"/>
            <a:ext cx="52601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2. With a constant velocity,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ext</a:t>
            </a:r>
            <a:r>
              <a:rPr lang="en-US" sz="2400" dirty="0" smtClean="0"/>
              <a:t> =0</a:t>
            </a:r>
          </a:p>
          <a:p>
            <a:r>
              <a:rPr lang="en-US" sz="2400" dirty="0"/>
              <a:t>	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/>
              <a:t>the arrows should add up to zero!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44084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Newton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>
                <a:latin typeface="Trebuchet MS" charset="0"/>
                <a:cs typeface="Arial" charset="0"/>
              </a:rPr>
              <a:t>s First Law</a:t>
            </a:r>
          </a:p>
        </p:txBody>
      </p:sp>
      <p:sp>
        <p:nvSpPr>
          <p:cNvPr id="3277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  <a:p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44633" y="3037817"/>
            <a:ext cx="58606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Objects at rest tend to stay at </a:t>
            </a:r>
            <a:r>
              <a:rPr lang="en-US" sz="3200" dirty="0" smtClean="0">
                <a:latin typeface="Calibri" charset="0"/>
                <a:cs typeface="Arial" charset="0"/>
              </a:rPr>
              <a:t>rest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477" y="1291990"/>
            <a:ext cx="69315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Objects in motion tend to stay in </a:t>
            </a:r>
            <a:r>
              <a:rPr lang="en-US" sz="3200" dirty="0" smtClean="0">
                <a:latin typeface="Calibri" charset="0"/>
                <a:cs typeface="Arial" charset="0"/>
              </a:rPr>
              <a:t>motion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0930" y="5198331"/>
            <a:ext cx="63814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Unless acted on by an external </a:t>
            </a:r>
            <a:r>
              <a:rPr lang="en-US" sz="3200" dirty="0" smtClean="0">
                <a:latin typeface="Calibri" charset="0"/>
                <a:cs typeface="Arial" charset="0"/>
              </a:rPr>
              <a:t>force!</a:t>
            </a:r>
            <a:endParaRPr lang="en-US" sz="3200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8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Newton</a:t>
            </a:r>
            <a:r>
              <a:rPr lang="ja-JP" altLang="en-US">
                <a:latin typeface="Trebuchet MS" charset="0"/>
                <a:cs typeface="Arial" charset="0"/>
              </a:rPr>
              <a:t>’</a:t>
            </a:r>
            <a:r>
              <a:rPr lang="en-US">
                <a:latin typeface="Trebuchet MS" charset="0"/>
                <a:cs typeface="Arial" charset="0"/>
              </a:rPr>
              <a:t>s 2</a:t>
            </a:r>
            <a:r>
              <a:rPr lang="en-US" baseline="30000">
                <a:latin typeface="Trebuchet MS" charset="0"/>
                <a:cs typeface="Arial" charset="0"/>
              </a:rPr>
              <a:t>nd</a:t>
            </a:r>
            <a:r>
              <a:rPr lang="en-US">
                <a:latin typeface="Trebuchet MS" charset="0"/>
                <a:cs typeface="Arial" charset="0"/>
              </a:rPr>
              <a:t> Law</a:t>
            </a:r>
          </a:p>
        </p:txBody>
      </p:sp>
      <p:sp>
        <p:nvSpPr>
          <p:cNvPr id="585733" name="Text Box 5"/>
          <p:cNvSpPr txBox="1">
            <a:spLocks noChangeArrowheads="1"/>
          </p:cNvSpPr>
          <p:nvPr/>
        </p:nvSpPr>
        <p:spPr bwMode="auto">
          <a:xfrm>
            <a:off x="2530475" y="4695825"/>
            <a:ext cx="4081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Acceleration is caused by force.</a:t>
            </a:r>
          </a:p>
        </p:txBody>
      </p:sp>
      <p:sp>
        <p:nvSpPr>
          <p:cNvPr id="585734" name="Text Box 6"/>
          <p:cNvSpPr txBox="1">
            <a:spLocks noChangeArrowheads="1"/>
          </p:cNvSpPr>
          <p:nvPr/>
        </p:nvSpPr>
        <p:spPr bwMode="auto">
          <a:xfrm>
            <a:off x="2479675" y="5310188"/>
            <a:ext cx="418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A bigger mass makes this harder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162" y="1675490"/>
            <a:ext cx="3639930" cy="159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63775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5733" grpId="0"/>
      <p:bldP spid="5857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7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Clicker Question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40964" name="Rectangle 8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cs typeface="Arial" charset="0"/>
              </a:rPr>
              <a:t>The </a:t>
            </a:r>
            <a:r>
              <a:rPr lang="en-US" dirty="0" smtClean="0">
                <a:latin typeface="Calibri" charset="0"/>
                <a:cs typeface="Arial" charset="0"/>
              </a:rPr>
              <a:t>external force </a:t>
            </a:r>
            <a:r>
              <a:rPr lang="en-US" dirty="0">
                <a:latin typeface="Calibri" charset="0"/>
                <a:cs typeface="Arial" charset="0"/>
              </a:rPr>
              <a:t>on a box is in the positive </a:t>
            </a:r>
            <a:r>
              <a:rPr lang="en-US" i="1" dirty="0">
                <a:latin typeface="Times New Roman" charset="0"/>
                <a:cs typeface="Arial" charset="0"/>
              </a:rPr>
              <a:t>x</a:t>
            </a:r>
            <a:r>
              <a:rPr lang="en-US" dirty="0">
                <a:latin typeface="Calibri" charset="0"/>
                <a:cs typeface="Arial" charset="0"/>
              </a:rPr>
              <a:t> direction. Which of the following statements best describes the motion of the box :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  <a:p>
            <a:pPr lvl="1" eaLnBrk="1" hangingPunct="1">
              <a:buFont typeface="Wingdings" charset="0"/>
              <a:buNone/>
            </a:pPr>
            <a:r>
              <a:rPr lang="en-US" dirty="0">
                <a:latin typeface="Calibri" charset="0"/>
                <a:ea typeface="Arial" charset="0"/>
                <a:cs typeface="Arial" charset="0"/>
              </a:rPr>
              <a:t>A) 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Its velocity is parallel to the </a:t>
            </a:r>
            <a:r>
              <a:rPr lang="en-US" i="1" dirty="0">
                <a:solidFill>
                  <a:schemeClr val="tx2"/>
                </a:solidFill>
                <a:latin typeface="Times New Roman" charset="0"/>
                <a:ea typeface="Arial" charset="0"/>
                <a:cs typeface="Arial" charset="0"/>
              </a:rPr>
              <a:t>x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 axis</a:t>
            </a:r>
          </a:p>
          <a:p>
            <a:pPr lvl="1" eaLnBrk="1" hangingPunct="1">
              <a:buFont typeface="Wingdings" charset="0"/>
              <a:buNone/>
            </a:pPr>
            <a:r>
              <a:rPr lang="en-US" dirty="0">
                <a:latin typeface="Calibri" charset="0"/>
                <a:ea typeface="Arial" charset="0"/>
                <a:cs typeface="Arial" charset="0"/>
              </a:rPr>
              <a:t>B) 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Its acceleration parallel to the </a:t>
            </a:r>
            <a:r>
              <a:rPr lang="en-US" i="1" dirty="0">
                <a:solidFill>
                  <a:schemeClr val="tx2"/>
                </a:solidFill>
                <a:latin typeface="Times New Roman" charset="0"/>
                <a:ea typeface="Arial" charset="0"/>
                <a:cs typeface="Arial" charset="0"/>
              </a:rPr>
              <a:t>x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 axis</a:t>
            </a:r>
          </a:p>
          <a:p>
            <a:pPr lvl="1" eaLnBrk="1" hangingPunct="1">
              <a:buFont typeface="Wingdings" charset="0"/>
              <a:buNone/>
            </a:pPr>
            <a:r>
              <a:rPr lang="en-US" dirty="0">
                <a:latin typeface="Calibri" charset="0"/>
                <a:ea typeface="Arial" charset="0"/>
                <a:cs typeface="Arial" charset="0"/>
              </a:rPr>
              <a:t>C) 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Both its velocity and its acceleration are parallel to the </a:t>
            </a:r>
            <a:r>
              <a:rPr lang="en-US" i="1" dirty="0">
                <a:solidFill>
                  <a:schemeClr val="tx2"/>
                </a:solidFill>
                <a:latin typeface="Times New Roman" charset="0"/>
                <a:ea typeface="Arial" charset="0"/>
                <a:cs typeface="Arial" charset="0"/>
              </a:rPr>
              <a:t>x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 axis</a:t>
            </a:r>
          </a:p>
          <a:p>
            <a:pPr lvl="1" eaLnBrk="1" hangingPunct="1">
              <a:buFont typeface="Wingdings" charset="0"/>
              <a:buNone/>
            </a:pPr>
            <a:r>
              <a:rPr lang="en-US" dirty="0">
                <a:latin typeface="Calibri" charset="0"/>
                <a:ea typeface="Arial" charset="0"/>
                <a:cs typeface="Arial" charset="0"/>
              </a:rPr>
              <a:t>D) 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Neither its velocity or its acceleration need be parallel to the </a:t>
            </a:r>
            <a:r>
              <a:rPr lang="en-US" i="1" dirty="0">
                <a:solidFill>
                  <a:schemeClr val="tx2"/>
                </a:solidFill>
                <a:latin typeface="Times New Roman" charset="0"/>
                <a:ea typeface="Arial" charset="0"/>
                <a:cs typeface="Arial" charset="0"/>
              </a:rPr>
              <a:t>x</a:t>
            </a:r>
            <a:r>
              <a:rPr lang="en-US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 axis</a:t>
            </a: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4700356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7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Which do you agree with?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43012" name="Rectangle 8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lvl="1" eaLnBrk="1" hangingPunct="1">
              <a:buFont typeface="Wingdings" charset="0"/>
              <a:buNone/>
            </a:pPr>
            <a:r>
              <a:rPr lang="en-US" b="1" dirty="0">
                <a:latin typeface="Calibri" charset="0"/>
                <a:ea typeface="Arial" charset="0"/>
                <a:cs typeface="Arial" charset="0"/>
              </a:rPr>
              <a:t>B) </a:t>
            </a:r>
            <a:r>
              <a:rPr lang="en-US" b="1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Its acceleration parallel to the </a:t>
            </a:r>
            <a:r>
              <a:rPr lang="en-US" b="1" i="1" dirty="0">
                <a:solidFill>
                  <a:schemeClr val="tx2"/>
                </a:solidFill>
                <a:latin typeface="Times New Roman" charset="0"/>
                <a:ea typeface="Arial" charset="0"/>
                <a:cs typeface="Arial" charset="0"/>
              </a:rPr>
              <a:t>x</a:t>
            </a:r>
            <a:r>
              <a:rPr lang="en-US" b="1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 axis</a:t>
            </a:r>
          </a:p>
          <a:p>
            <a:pPr marL="0" indent="0">
              <a:buNone/>
            </a:pPr>
            <a:r>
              <a:rPr lang="en-US" sz="2300" dirty="0" smtClean="0">
                <a:latin typeface="Calibri" charset="0"/>
                <a:cs typeface="Arial" charset="0"/>
              </a:rPr>
              <a:t>If </a:t>
            </a:r>
            <a:r>
              <a:rPr lang="en-US" sz="2300" dirty="0">
                <a:latin typeface="Calibri" charset="0"/>
                <a:cs typeface="Arial" charset="0"/>
              </a:rPr>
              <a:t>the box is moving in the negative x direction, the box can still be accelerating in the positive x direction, it will just be slowing down. In addition it can be moving somewhere on the y axis, since we are told this information we cannot assume that the box velocity of the box is strictly traveling parallel to the x axis, however we can prove that acceleration is</a:t>
            </a:r>
            <a:r>
              <a:rPr lang="en-US" sz="2300" dirty="0" smtClean="0">
                <a:latin typeface="Calibri" charset="0"/>
                <a:cs typeface="Arial" charset="0"/>
              </a:rPr>
              <a:t>.</a:t>
            </a:r>
            <a:r>
              <a:rPr lang="en-US" sz="3200" dirty="0">
                <a:latin typeface="Calibri" charset="0"/>
                <a:cs typeface="Arial" charset="0"/>
              </a:rPr>
              <a:t> </a:t>
            </a:r>
            <a:endParaRPr lang="en-US" sz="2000" dirty="0">
              <a:latin typeface="Calibri" charset="0"/>
              <a:cs typeface="Arial" charset="0"/>
            </a:endParaRPr>
          </a:p>
          <a:p>
            <a:pPr lvl="1" eaLnBrk="1" hangingPunct="1">
              <a:buFont typeface="Wingdings" charset="0"/>
              <a:buNone/>
            </a:pPr>
            <a:r>
              <a:rPr lang="en-US" b="1" dirty="0">
                <a:latin typeface="Calibri" charset="0"/>
                <a:ea typeface="Arial" charset="0"/>
                <a:cs typeface="Arial" charset="0"/>
              </a:rPr>
              <a:t>C) </a:t>
            </a:r>
            <a:r>
              <a:rPr lang="en-US" b="1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Both its velocity and its acceleration are parallel to the </a:t>
            </a:r>
            <a:r>
              <a:rPr lang="en-US" b="1" i="1" dirty="0">
                <a:solidFill>
                  <a:schemeClr val="tx2"/>
                </a:solidFill>
                <a:latin typeface="Times New Roman" charset="0"/>
                <a:ea typeface="Arial" charset="0"/>
                <a:cs typeface="Arial" charset="0"/>
              </a:rPr>
              <a:t>x</a:t>
            </a:r>
            <a:r>
              <a:rPr lang="en-US" b="1" dirty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 charset="0"/>
                <a:ea typeface="Arial" charset="0"/>
                <a:cs typeface="Arial" charset="0"/>
              </a:rPr>
              <a:t>axis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latin typeface="Calibri" charset="0"/>
                <a:cs typeface="Arial" charset="0"/>
              </a:rPr>
              <a:t>The box will move in the same direction as that of the force acting on it. If the net force on a box is in the positive x direction, the box will be accelerating in the same positive x direction. Hence, its velocity parallel to the x axis.</a:t>
            </a:r>
            <a:endParaRPr lang="en-US" sz="2800" dirty="0" smtClean="0">
              <a:latin typeface="Calibri" charset="0"/>
              <a:cs typeface="Arial" charset="0"/>
            </a:endParaRPr>
          </a:p>
          <a:p>
            <a:pPr marL="0" indent="0" eaLnBrk="1" hangingPunct="1">
              <a:buNone/>
            </a:pPr>
            <a:endParaRPr lang="en-US" sz="2400" dirty="0">
              <a:solidFill>
                <a:srgbClr val="094E89"/>
              </a:solidFill>
              <a:latin typeface="Calibri" charset="0"/>
              <a:cs typeface="Arial" charset="0"/>
            </a:endParaRPr>
          </a:p>
          <a:p>
            <a:pPr eaLnBrk="1" hangingPunct="1"/>
            <a:endParaRPr lang="en-US" dirty="0">
              <a:latin typeface="Calibri" charset="0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0" y="1414463"/>
            <a:ext cx="8655050" cy="2395537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983897"/>
      </p:ext>
    </p:extLst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What do we mean by </a:t>
            </a:r>
            <a:r>
              <a:rPr lang="en-US" dirty="0" err="1" smtClean="0">
                <a:latin typeface="Trebuchet MS" charset="0"/>
                <a:cs typeface="Arial" charset="0"/>
              </a:rPr>
              <a:t>F</a:t>
            </a:r>
            <a:r>
              <a:rPr lang="en-US" baseline="-25000" dirty="0" err="1" smtClean="0">
                <a:latin typeface="Trebuchet MS" charset="0"/>
                <a:cs typeface="Arial" charset="0"/>
              </a:rPr>
              <a:t>ext</a:t>
            </a:r>
            <a:r>
              <a:rPr lang="en-US" baseline="-25000" dirty="0" smtClean="0">
                <a:latin typeface="Trebuchet MS" charset="0"/>
                <a:cs typeface="Arial" charset="0"/>
              </a:rPr>
              <a:t>?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7891" name="Content Placeholder 3"/>
          <p:cNvSpPr>
            <a:spLocks noGrp="1"/>
          </p:cNvSpPr>
          <p:nvPr>
            <p:ph idx="1"/>
          </p:nvPr>
        </p:nvSpPr>
        <p:spPr>
          <a:xfrm>
            <a:off x="144025" y="1175920"/>
            <a:ext cx="8999975" cy="5347447"/>
          </a:xfrm>
        </p:spPr>
        <p:txBody>
          <a:bodyPr/>
          <a:lstStyle/>
          <a:p>
            <a:r>
              <a:rPr lang="en-US" sz="2800" b="1" dirty="0" err="1" smtClean="0">
                <a:latin typeface="Calibri" charset="0"/>
                <a:cs typeface="Arial" charset="0"/>
              </a:rPr>
              <a:t>F</a:t>
            </a:r>
            <a:r>
              <a:rPr lang="en-US" sz="2800" b="1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sz="2800" baseline="-25000" dirty="0" smtClean="0">
                <a:latin typeface="Calibri" charset="0"/>
                <a:cs typeface="Arial" charset="0"/>
              </a:rPr>
              <a:t> </a:t>
            </a:r>
            <a:r>
              <a:rPr lang="en-US" sz="2800" dirty="0">
                <a:latin typeface="Calibri" charset="0"/>
                <a:cs typeface="Arial" charset="0"/>
              </a:rPr>
              <a:t>is the resulting vector after we sum of all of the forces.</a:t>
            </a:r>
          </a:p>
          <a:p>
            <a:endParaRPr lang="en-US" sz="2800" dirty="0" smtClean="0">
              <a:latin typeface="Calibri" charset="0"/>
              <a:cs typeface="Arial" charset="0"/>
            </a:endParaRPr>
          </a:p>
          <a:p>
            <a:endParaRPr lang="en-US" sz="2800" dirty="0" smtClean="0">
              <a:latin typeface="Calibri" charset="0"/>
              <a:cs typeface="Arial" charset="0"/>
            </a:endParaRPr>
          </a:p>
          <a:p>
            <a:endParaRPr lang="en-US" sz="2800" dirty="0">
              <a:latin typeface="Calibri" charset="0"/>
              <a:cs typeface="Arial" charset="0"/>
            </a:endParaRPr>
          </a:p>
          <a:p>
            <a:endParaRPr lang="en-US" sz="2800" dirty="0" smtClean="0">
              <a:latin typeface="Calibri" charset="0"/>
              <a:cs typeface="Arial" charset="0"/>
            </a:endParaRPr>
          </a:p>
          <a:p>
            <a:endParaRPr lang="en-US" sz="2800" dirty="0">
              <a:latin typeface="Calibri" charset="0"/>
              <a:cs typeface="Arial" charset="0"/>
            </a:endParaRPr>
          </a:p>
          <a:p>
            <a:endParaRPr lang="en-US" sz="2800" dirty="0" smtClean="0">
              <a:latin typeface="Calibri" charset="0"/>
              <a:cs typeface="Arial" charset="0"/>
            </a:endParaRP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b="1" dirty="0" err="1" smtClean="0">
                <a:latin typeface="Calibri" charset="0"/>
                <a:cs typeface="Arial" charset="0"/>
              </a:rPr>
              <a:t>F</a:t>
            </a:r>
            <a:r>
              <a:rPr lang="en-US" sz="2800" b="1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sz="2800" dirty="0" smtClean="0">
                <a:latin typeface="Calibri" charset="0"/>
                <a:cs typeface="Arial" charset="0"/>
              </a:rPr>
              <a:t> </a:t>
            </a:r>
            <a:r>
              <a:rPr lang="en-US" sz="2800" dirty="0">
                <a:latin typeface="Calibri" charset="0"/>
                <a:cs typeface="Arial" charset="0"/>
              </a:rPr>
              <a:t>is tied to the direction of the acceleration </a:t>
            </a:r>
            <a:r>
              <a:rPr lang="en-US" sz="2000" dirty="0">
                <a:latin typeface="Calibri" charset="0"/>
                <a:cs typeface="Arial" charset="0"/>
              </a:rPr>
              <a:t>(not velocity)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919" y="2711675"/>
            <a:ext cx="5432192" cy="113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06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Clicker Question 2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8915" name="Content Placeholder 12"/>
          <p:cNvSpPr>
            <a:spLocks noGrp="1"/>
          </p:cNvSpPr>
          <p:nvPr>
            <p:ph idx="1"/>
          </p:nvPr>
        </p:nvSpPr>
        <p:spPr>
          <a:xfrm>
            <a:off x="249238" y="750888"/>
            <a:ext cx="8894762" cy="5440362"/>
          </a:xfrm>
        </p:spPr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What is the direction of the </a:t>
            </a:r>
            <a:r>
              <a:rPr lang="en-US" dirty="0" smtClean="0">
                <a:latin typeface="Trebuchet MS" charset="0"/>
                <a:cs typeface="Arial" charset="0"/>
              </a:rPr>
              <a:t>external </a:t>
            </a:r>
            <a:r>
              <a:rPr lang="en-US" dirty="0">
                <a:latin typeface="Trebuchet MS" charset="0"/>
                <a:cs typeface="Arial" charset="0"/>
              </a:rPr>
              <a:t>force?</a:t>
            </a:r>
            <a:endParaRPr lang="en-US" dirty="0" smtClean="0">
              <a:latin typeface="Calibri" charset="0"/>
              <a:cs typeface="Arial" charset="0"/>
            </a:endParaRPr>
          </a:p>
          <a:p>
            <a:r>
              <a:rPr lang="en-US" sz="2800" dirty="0" smtClean="0">
                <a:latin typeface="Calibri" charset="0"/>
                <a:cs typeface="Arial" charset="0"/>
              </a:rPr>
              <a:t>A</a:t>
            </a:r>
            <a:r>
              <a:rPr lang="en-US" sz="2800" dirty="0">
                <a:latin typeface="Calibri" charset="0"/>
                <a:cs typeface="Arial" charset="0"/>
              </a:rPr>
              <a:t>. </a:t>
            </a: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>
                <a:latin typeface="Calibri" charset="0"/>
                <a:cs typeface="Arial" charset="0"/>
              </a:rPr>
              <a:t>B. </a:t>
            </a: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>
                <a:latin typeface="Calibri" charset="0"/>
                <a:cs typeface="Arial" charset="0"/>
              </a:rPr>
              <a:t>C. </a:t>
            </a: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>
                <a:latin typeface="Calibri" charset="0"/>
                <a:cs typeface="Arial" charset="0"/>
              </a:rPr>
              <a:t>D.</a:t>
            </a: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>
                <a:latin typeface="Calibri" charset="0"/>
                <a:cs typeface="Arial" charset="0"/>
              </a:rPr>
              <a:t>E. </a:t>
            </a:r>
          </a:p>
        </p:txBody>
      </p:sp>
      <p:cxnSp>
        <p:nvCxnSpPr>
          <p:cNvPr id="38918" name="Straight Arrow Connector 15"/>
          <p:cNvCxnSpPr>
            <a:cxnSpLocks noChangeShapeType="1"/>
          </p:cNvCxnSpPr>
          <p:nvPr/>
        </p:nvCxnSpPr>
        <p:spPr bwMode="auto">
          <a:xfrm rot="10800000">
            <a:off x="877888" y="1636251"/>
            <a:ext cx="850900" cy="14287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19" name="Straight Arrow Connector 17"/>
          <p:cNvCxnSpPr>
            <a:cxnSpLocks noChangeShapeType="1"/>
          </p:cNvCxnSpPr>
          <p:nvPr/>
        </p:nvCxnSpPr>
        <p:spPr bwMode="auto">
          <a:xfrm>
            <a:off x="982662" y="2683550"/>
            <a:ext cx="681038" cy="1588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0" name="Straight Arrow Connector 19"/>
          <p:cNvCxnSpPr>
            <a:cxnSpLocks noChangeShapeType="1"/>
          </p:cNvCxnSpPr>
          <p:nvPr/>
        </p:nvCxnSpPr>
        <p:spPr bwMode="auto">
          <a:xfrm flipV="1">
            <a:off x="982663" y="3614276"/>
            <a:ext cx="2238375" cy="2540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1" name="Straight Arrow Connector 22"/>
          <p:cNvCxnSpPr>
            <a:cxnSpLocks noChangeShapeType="1"/>
          </p:cNvCxnSpPr>
          <p:nvPr/>
        </p:nvCxnSpPr>
        <p:spPr bwMode="auto">
          <a:xfrm flipV="1">
            <a:off x="1165225" y="4425488"/>
            <a:ext cx="1531938" cy="523875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22" name="Straight Arrow Connector 24"/>
          <p:cNvCxnSpPr>
            <a:cxnSpLocks noChangeShapeType="1"/>
          </p:cNvCxnSpPr>
          <p:nvPr/>
        </p:nvCxnSpPr>
        <p:spPr bwMode="auto">
          <a:xfrm>
            <a:off x="1125538" y="5590713"/>
            <a:ext cx="798512" cy="498475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Oval 11"/>
          <p:cNvSpPr/>
          <p:nvPr/>
        </p:nvSpPr>
        <p:spPr bwMode="auto">
          <a:xfrm>
            <a:off x="877887" y="2370813"/>
            <a:ext cx="955675" cy="641350"/>
          </a:xfrm>
          <a:prstGeom prst="ellipse">
            <a:avLst/>
          </a:prstGeom>
          <a:noFill/>
          <a:ln w="19050" cap="flat" cmpd="sng" algn="ctr">
            <a:solidFill>
              <a:srgbClr val="00CC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pic>
        <p:nvPicPr>
          <p:cNvPr id="13" name="Picture 7" descr="Newtons2ndLa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3" t="31694" r="41495" b="283"/>
          <a:stretch/>
        </p:blipFill>
        <p:spPr bwMode="auto">
          <a:xfrm>
            <a:off x="4333617" y="1724378"/>
            <a:ext cx="3888945" cy="3866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66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Explanation</a:t>
            </a:r>
            <a:endParaRPr lang="en-US" dirty="0">
              <a:latin typeface="Trebuchet MS" charset="0"/>
              <a:cs typeface="Arial" charset="0"/>
            </a:endParaRPr>
          </a:p>
        </p:txBody>
      </p:sp>
      <p:pic>
        <p:nvPicPr>
          <p:cNvPr id="39941" name="Picture 7" descr="Newtons2ndLa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3" t="31694" r="41495" b="283"/>
          <a:stretch/>
        </p:blipFill>
        <p:spPr bwMode="auto">
          <a:xfrm>
            <a:off x="4608575" y="868082"/>
            <a:ext cx="3888945" cy="3866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942" name="Straight Arrow Connector 6"/>
          <p:cNvCxnSpPr>
            <a:cxnSpLocks noChangeShapeType="1"/>
          </p:cNvCxnSpPr>
          <p:nvPr/>
        </p:nvCxnSpPr>
        <p:spPr bwMode="auto">
          <a:xfrm rot="5400000" flipH="1" flipV="1">
            <a:off x="1252541" y="2404330"/>
            <a:ext cx="628650" cy="1588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3" name="Straight Arrow Connector 8"/>
          <p:cNvCxnSpPr>
            <a:cxnSpLocks noChangeShapeType="1"/>
          </p:cNvCxnSpPr>
          <p:nvPr/>
        </p:nvCxnSpPr>
        <p:spPr bwMode="auto">
          <a:xfrm rot="5400000">
            <a:off x="282585" y="2417824"/>
            <a:ext cx="654050" cy="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4" name="Straight Arrow Connector 11"/>
          <p:cNvCxnSpPr>
            <a:cxnSpLocks noChangeShapeType="1"/>
          </p:cNvCxnSpPr>
          <p:nvPr/>
        </p:nvCxnSpPr>
        <p:spPr bwMode="auto">
          <a:xfrm>
            <a:off x="304799" y="5219893"/>
            <a:ext cx="942975" cy="12700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5" name="Straight Arrow Connector 13"/>
          <p:cNvCxnSpPr>
            <a:cxnSpLocks noChangeShapeType="1"/>
          </p:cNvCxnSpPr>
          <p:nvPr/>
        </p:nvCxnSpPr>
        <p:spPr bwMode="auto">
          <a:xfrm rot="10800000">
            <a:off x="1863724" y="5234180"/>
            <a:ext cx="300038" cy="1588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6" name="Straight Arrow Connector 15"/>
          <p:cNvCxnSpPr>
            <a:cxnSpLocks noChangeShapeType="1"/>
          </p:cNvCxnSpPr>
          <p:nvPr/>
        </p:nvCxnSpPr>
        <p:spPr bwMode="auto">
          <a:xfrm flipV="1">
            <a:off x="2884050" y="5235768"/>
            <a:ext cx="681038" cy="1588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301827" y="868082"/>
            <a:ext cx="25822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>
                <a:solidFill>
                  <a:srgbClr val="FF0000"/>
                </a:solidFill>
                <a:latin typeface="Calibri" charset="0"/>
                <a:cs typeface="Arial" charset="0"/>
              </a:rPr>
              <a:t>Y direction</a:t>
            </a:r>
          </a:p>
          <a:p>
            <a:r>
              <a:rPr lang="en-US" sz="3200" dirty="0">
                <a:latin typeface="Calibri" charset="0"/>
                <a:cs typeface="Arial" charset="0"/>
              </a:rPr>
              <a:t>F</a:t>
            </a:r>
            <a:r>
              <a:rPr lang="en-US" sz="3200" baseline="-25000" dirty="0">
                <a:latin typeface="Calibri" charset="0"/>
                <a:cs typeface="Arial" charset="0"/>
              </a:rPr>
              <a:t>2</a:t>
            </a:r>
            <a:r>
              <a:rPr lang="en-US" sz="3200" dirty="0">
                <a:latin typeface="Calibri" charset="0"/>
                <a:cs typeface="Arial" charset="0"/>
              </a:rPr>
              <a:t>   +   F</a:t>
            </a:r>
            <a:r>
              <a:rPr lang="en-US" sz="3200" baseline="-25000" dirty="0">
                <a:latin typeface="Calibri" charset="0"/>
                <a:cs typeface="Arial" charset="0"/>
              </a:rPr>
              <a:t>3  </a:t>
            </a:r>
            <a:r>
              <a:rPr lang="en-US" sz="3200" dirty="0">
                <a:latin typeface="Calibri" charset="0"/>
                <a:cs typeface="Arial" charset="0"/>
              </a:rPr>
              <a:t>  =   </a:t>
            </a:r>
            <a:r>
              <a:rPr lang="en-US" sz="3200" dirty="0" smtClean="0">
                <a:latin typeface="Calibri" charset="0"/>
                <a:cs typeface="Arial" charset="0"/>
              </a:rPr>
              <a:t>?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569" y="2090799"/>
            <a:ext cx="3890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alibri" charset="0"/>
                <a:cs typeface="Arial" charset="0"/>
              </a:rPr>
              <a:t>+</a:t>
            </a:r>
            <a:endParaRPr lang="en-US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76569" y="2936940"/>
            <a:ext cx="1421582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err="1">
                <a:latin typeface="Calibri" charset="0"/>
                <a:cs typeface="Arial" charset="0"/>
              </a:rPr>
              <a:t>F</a:t>
            </a:r>
            <a:r>
              <a:rPr lang="en-US" sz="3200" baseline="-25000" dirty="0" err="1">
                <a:latin typeface="Calibri" charset="0"/>
                <a:cs typeface="Arial" charset="0"/>
              </a:rPr>
              <a:t>ext</a:t>
            </a:r>
            <a:r>
              <a:rPr lang="en-US" sz="3200" baseline="-25000" dirty="0">
                <a:latin typeface="Calibri" charset="0"/>
                <a:cs typeface="Arial" charset="0"/>
              </a:rPr>
              <a:t>(y)</a:t>
            </a:r>
            <a:r>
              <a:rPr lang="en-US" sz="3200" dirty="0">
                <a:latin typeface="Calibri" charset="0"/>
                <a:cs typeface="Arial" charset="0"/>
              </a:rPr>
              <a:t>=</a:t>
            </a:r>
            <a:r>
              <a:rPr lang="en-US" sz="3200" dirty="0" smtClean="0">
                <a:latin typeface="Calibri" charset="0"/>
                <a:cs typeface="Arial" charset="0"/>
              </a:rPr>
              <a:t>0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140" y="3832969"/>
            <a:ext cx="30151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>
                <a:solidFill>
                  <a:srgbClr val="0000FF"/>
                </a:solidFill>
                <a:latin typeface="Calibri" charset="0"/>
                <a:cs typeface="Arial" charset="0"/>
              </a:rPr>
              <a:t>X direction</a:t>
            </a:r>
          </a:p>
          <a:p>
            <a:r>
              <a:rPr lang="en-US" sz="3200" dirty="0">
                <a:latin typeface="Calibri" charset="0"/>
                <a:cs typeface="Arial" charset="0"/>
              </a:rPr>
              <a:t>F</a:t>
            </a:r>
            <a:r>
              <a:rPr lang="en-US" sz="3200" baseline="-25000" dirty="0">
                <a:latin typeface="Calibri" charset="0"/>
                <a:cs typeface="Arial" charset="0"/>
              </a:rPr>
              <a:t>1</a:t>
            </a:r>
            <a:r>
              <a:rPr lang="en-US" sz="3200" dirty="0">
                <a:latin typeface="Calibri" charset="0"/>
                <a:cs typeface="Arial" charset="0"/>
              </a:rPr>
              <a:t>       </a:t>
            </a:r>
            <a:r>
              <a:rPr lang="en-US" sz="3200" dirty="0" smtClean="0">
                <a:latin typeface="Calibri" charset="0"/>
                <a:cs typeface="Arial" charset="0"/>
              </a:rPr>
              <a:t> +   </a:t>
            </a:r>
            <a:r>
              <a:rPr lang="en-US" sz="3200" dirty="0">
                <a:latin typeface="Calibri" charset="0"/>
                <a:cs typeface="Arial" charset="0"/>
              </a:rPr>
              <a:t>F</a:t>
            </a:r>
            <a:r>
              <a:rPr lang="en-US" sz="3200" baseline="-25000" dirty="0">
                <a:latin typeface="Calibri" charset="0"/>
                <a:cs typeface="Arial" charset="0"/>
              </a:rPr>
              <a:t>4</a:t>
            </a:r>
            <a:r>
              <a:rPr lang="en-US" sz="3200" dirty="0">
                <a:latin typeface="Calibri" charset="0"/>
                <a:cs typeface="Arial" charset="0"/>
              </a:rPr>
              <a:t>  =   </a:t>
            </a:r>
            <a:r>
              <a:rPr lang="en-US" sz="3200" dirty="0" smtClean="0">
                <a:latin typeface="Calibri" charset="0"/>
                <a:cs typeface="Arial" charset="0"/>
              </a:rPr>
              <a:t>?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1018" y="4910187"/>
            <a:ext cx="4818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 +        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049298" y="5077609"/>
            <a:ext cx="4448222" cy="98488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900" dirty="0" smtClean="0">
                <a:latin typeface="Calibri" charset="0"/>
                <a:cs typeface="Arial" charset="0"/>
              </a:rPr>
              <a:t>			</a:t>
            </a:r>
            <a:r>
              <a:rPr lang="en-US" sz="2900" dirty="0" err="1" smtClean="0">
                <a:latin typeface="Calibri" charset="0"/>
                <a:cs typeface="Arial" charset="0"/>
              </a:rPr>
              <a:t>F</a:t>
            </a:r>
            <a:r>
              <a:rPr lang="en-US" sz="2900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sz="2900" dirty="0" smtClean="0">
                <a:latin typeface="Calibri" charset="0"/>
                <a:cs typeface="Arial" charset="0"/>
              </a:rPr>
              <a:t>=</a:t>
            </a:r>
          </a:p>
          <a:p>
            <a:r>
              <a:rPr lang="en-US" sz="2900" dirty="0" smtClean="0">
                <a:latin typeface="Calibri" charset="0"/>
                <a:cs typeface="Arial" charset="0"/>
              </a:rPr>
              <a:t>Box </a:t>
            </a:r>
            <a:r>
              <a:rPr lang="en-US" sz="2900" dirty="0">
                <a:latin typeface="Calibri" charset="0"/>
                <a:cs typeface="Arial" charset="0"/>
              </a:rPr>
              <a:t>accelerates to the right</a:t>
            </a:r>
            <a:r>
              <a:rPr lang="en-US" sz="2900" dirty="0" smtClean="0">
                <a:latin typeface="Calibri" charset="0"/>
                <a:cs typeface="Arial" charset="0"/>
              </a:rPr>
              <a:t>!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799" y="5570052"/>
            <a:ext cx="3273919" cy="584776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en-US" sz="3200" dirty="0" err="1" smtClean="0">
                <a:latin typeface="Calibri" charset="0"/>
                <a:cs typeface="Arial" charset="0"/>
              </a:rPr>
              <a:t>F</a:t>
            </a:r>
            <a:r>
              <a:rPr lang="en-US" sz="3200" baseline="-25000" dirty="0" err="1" smtClean="0">
                <a:latin typeface="Calibri" charset="0"/>
                <a:cs typeface="Arial" charset="0"/>
              </a:rPr>
              <a:t>ext</a:t>
            </a:r>
            <a:r>
              <a:rPr lang="en-US" sz="3200" baseline="-25000" dirty="0" smtClean="0">
                <a:latin typeface="Calibri" charset="0"/>
                <a:cs typeface="Arial" charset="0"/>
              </a:rPr>
              <a:t>(</a:t>
            </a:r>
            <a:r>
              <a:rPr lang="en-US" sz="3200" baseline="-25000" dirty="0">
                <a:latin typeface="Calibri" charset="0"/>
                <a:cs typeface="Arial" charset="0"/>
              </a:rPr>
              <a:t>x)</a:t>
            </a:r>
            <a:r>
              <a:rPr lang="en-US" sz="3200" dirty="0">
                <a:latin typeface="Calibri" charset="0"/>
                <a:cs typeface="Arial" charset="0"/>
              </a:rPr>
              <a:t> = to the right 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008690" y="2160073"/>
            <a:ext cx="8753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charset="0"/>
                <a:cs typeface="Arial" charset="0"/>
              </a:rPr>
              <a:t>=   0</a:t>
            </a:r>
            <a:endParaRPr lang="en-US" sz="3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298151" y="4940205"/>
            <a:ext cx="3890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=</a:t>
            </a:r>
            <a:endParaRPr lang="en-US" sz="3200" dirty="0" smtClean="0"/>
          </a:p>
        </p:txBody>
      </p:sp>
      <p:cxnSp>
        <p:nvCxnSpPr>
          <p:cNvPr id="39947" name="Straight Arrow Connector 20"/>
          <p:cNvCxnSpPr>
            <a:cxnSpLocks noChangeShapeType="1"/>
          </p:cNvCxnSpPr>
          <p:nvPr/>
        </p:nvCxnSpPr>
        <p:spPr bwMode="auto">
          <a:xfrm flipV="1">
            <a:off x="6365081" y="5376628"/>
            <a:ext cx="681037" cy="1587"/>
          </a:xfrm>
          <a:prstGeom prst="straightConnector1">
            <a:avLst/>
          </a:prstGeom>
          <a:noFill/>
          <a:ln w="19050">
            <a:solidFill>
              <a:schemeClr val="tx2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822111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 animBg="1"/>
      <p:bldP spid="10" grpId="0" animBg="1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5708</TotalTime>
  <Words>856</Words>
  <Application>Microsoft Macintosh PowerPoint</Application>
  <PresentationFormat>On-screen Show (4:3)</PresentationFormat>
  <Paragraphs>160</Paragraphs>
  <Slides>19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Classical Mechanics  Lecture 6</vt:lpstr>
      <vt:lpstr>Things you asked about:</vt:lpstr>
      <vt:lpstr>Newton’s First Law</vt:lpstr>
      <vt:lpstr>Newton’s 2nd Law</vt:lpstr>
      <vt:lpstr>Clicker Question</vt:lpstr>
      <vt:lpstr>Which do you agree with?</vt:lpstr>
      <vt:lpstr>What do we mean by Fext?</vt:lpstr>
      <vt:lpstr>Clicker Question 2</vt:lpstr>
      <vt:lpstr>Explanation</vt:lpstr>
      <vt:lpstr>Checkpoint 1a</vt:lpstr>
      <vt:lpstr>Checkpoint 1b</vt:lpstr>
      <vt:lpstr>Checkpoint 1b reasoning</vt:lpstr>
      <vt:lpstr>Kinds of Forces</vt:lpstr>
      <vt:lpstr>Checkpoint 2</vt:lpstr>
      <vt:lpstr>Checkpoint 2 Explanation</vt:lpstr>
      <vt:lpstr>Checkpoint 3</vt:lpstr>
      <vt:lpstr>Checkpoint 3 Explanation</vt:lpstr>
      <vt:lpstr>Checkpoint 4</vt:lpstr>
      <vt:lpstr>Checkpoint 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57</cp:revision>
  <dcterms:created xsi:type="dcterms:W3CDTF">2015-05-06T20:10:32Z</dcterms:created>
  <dcterms:modified xsi:type="dcterms:W3CDTF">2015-07-15T21:45:15Z</dcterms:modified>
</cp:coreProperties>
</file>